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81" r:id="rId19"/>
    <p:sldId id="278" r:id="rId20"/>
    <p:sldId id="280" r:id="rId21"/>
    <p:sldId id="276" r:id="rId22"/>
    <p:sldId id="277" r:id="rId23"/>
    <p:sldId id="279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426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5" d="100"/>
          <a:sy n="55" d="100"/>
        </p:scale>
        <p:origin x="-2904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C8E9B5-BDE3-4B8B-9CB9-F9711AFA1353}" type="datetimeFigureOut">
              <a:rPr lang="en-US" smtClean="0"/>
              <a:pPr/>
              <a:t>11/28/2019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47098B-F0BC-4751-8103-1AC1EB557E1E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65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they</a:t>
            </a:r>
            <a:r>
              <a:rPr lang="en-US" baseline="0" dirty="0" smtClean="0"/>
              <a:t> used a technique called t-SNE. So, we try to take a look at how the points generated by this method are distributed, and see if this technique is worth something.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098B-F0BC-4751-8103-1AC1EB557E1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026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subtract one from the other, and you obtain</a:t>
            </a:r>
            <a:r>
              <a:rPr lang="en-US" baseline="0" dirty="0" smtClean="0"/>
              <a:t> this displacement.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098B-F0BC-4751-8103-1AC1EB557E1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09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Any</a:t>
            </a:r>
            <a:r>
              <a:rPr lang="en-US" baseline="0" dirty="0" smtClean="0"/>
              <a:t> predictions on what this transformation might lead to? 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098B-F0BC-4751-8103-1AC1EB557E1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048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098B-F0BC-4751-8103-1AC1EB557E1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504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ElMO,</a:t>
            </a:r>
            <a:r>
              <a:rPr lang="it-IT" baseline="0" dirty="0" smtClean="0"/>
              <a:t> BERT and GPT-2 are able to encode the same word in different vectors, by taking into account the context (e.g. Some neighboring words).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098B-F0BC-4751-8103-1AC1EB557E1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149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"/>
            <a:ext cx="1752600" cy="718425"/>
          </a:xfrm>
          <a:prstGeom prst="rect">
            <a:avLst/>
          </a:prstGeom>
        </p:spPr>
      </p:pic>
      <p:pic>
        <p:nvPicPr>
          <p:cNvPr id="8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52400"/>
            <a:ext cx="1858384" cy="6293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6999"/>
            <a:ext cx="929447" cy="3809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101" y="6512669"/>
            <a:ext cx="914399" cy="3096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alktotransformer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772400" cy="1470025"/>
          </a:xfrm>
        </p:spPr>
        <p:txBody>
          <a:bodyPr/>
          <a:lstStyle/>
          <a:p>
            <a:r>
              <a:rPr lang="en-US" dirty="0" err="1" smtClean="0"/>
              <a:t>Embeddings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29000"/>
            <a:ext cx="6400800" cy="1752600"/>
          </a:xfrm>
        </p:spPr>
        <p:txBody>
          <a:bodyPr/>
          <a:lstStyle/>
          <a:p>
            <a:r>
              <a:rPr lang="en-US" dirty="0" smtClean="0"/>
              <a:t>Alberto TONDA, </a:t>
            </a:r>
            <a:br>
              <a:rPr lang="en-US" dirty="0" smtClean="0"/>
            </a:br>
            <a:r>
              <a:rPr lang="en-US" dirty="0" smtClean="0"/>
              <a:t>INRA</a:t>
            </a:r>
            <a:r>
              <a:rPr lang="en-US" dirty="0"/>
              <a:t>, </a:t>
            </a:r>
            <a:r>
              <a:rPr lang="en-US" dirty="0" err="1" smtClean="0"/>
              <a:t>Université</a:t>
            </a:r>
            <a:r>
              <a:rPr lang="en-US" dirty="0" smtClean="0"/>
              <a:t> Paris-</a:t>
            </a:r>
            <a:r>
              <a:rPr lang="en-US" dirty="0" err="1" smtClean="0"/>
              <a:t>Saclay</a:t>
            </a:r>
            <a:endParaRPr lang="en-US" dirty="0"/>
          </a:p>
        </p:txBody>
      </p:sp>
      <p:pic>
        <p:nvPicPr>
          <p:cNvPr id="1026" name="Picture 2" descr="http://imappnio.dcs.aber.ac.uk/images/ImAppNI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621122"/>
            <a:ext cx="2895600" cy="111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st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5978333"/>
            <a:ext cx="2438400" cy="69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u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503" y="228601"/>
            <a:ext cx="111499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72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3810000"/>
            <a:ext cx="8229600" cy="2316163"/>
          </a:xfrm>
        </p:spPr>
        <p:txBody>
          <a:bodyPr>
            <a:normAutofit/>
          </a:bodyPr>
          <a:lstStyle/>
          <a:p>
            <a:r>
              <a:rPr lang="en-US" dirty="0" smtClean="0"/>
              <a:t>“does”, “will”, “could”, “must”, “should”…</a:t>
            </a:r>
          </a:p>
          <a:p>
            <a:pPr lvl="1"/>
            <a:r>
              <a:rPr lang="en-US" dirty="0" smtClean="0"/>
              <a:t>Auxiliary verbs</a:t>
            </a:r>
          </a:p>
          <a:p>
            <a:pPr lvl="1"/>
            <a:r>
              <a:rPr lang="en-US" dirty="0" smtClean="0"/>
              <a:t>Used for questions, for strengthening sentences</a:t>
            </a:r>
          </a:p>
          <a:p>
            <a:pPr lvl="1"/>
            <a:r>
              <a:rPr lang="en-US" i="1" dirty="0" smtClean="0"/>
              <a:t>Will </a:t>
            </a:r>
            <a:r>
              <a:rPr lang="en-US" dirty="0" smtClean="0"/>
              <a:t>it work? </a:t>
            </a:r>
            <a:r>
              <a:rPr lang="en-US" i="1" dirty="0" smtClean="0"/>
              <a:t>Could </a:t>
            </a:r>
            <a:r>
              <a:rPr lang="en-US" dirty="0" smtClean="0"/>
              <a:t>it work? It </a:t>
            </a:r>
            <a:r>
              <a:rPr lang="en-US" i="1" dirty="0" smtClean="0"/>
              <a:t>does </a:t>
            </a:r>
            <a:r>
              <a:rPr lang="en-US" dirty="0" smtClean="0"/>
              <a:t>seem to work!</a:t>
            </a:r>
            <a:endParaRPr lang="en-US" dirty="0"/>
          </a:p>
        </p:txBody>
      </p:sp>
      <p:pic>
        <p:nvPicPr>
          <p:cNvPr id="5" name="Picture 2" descr="https://www.tensorflow.org/images/tsn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71800" y="1417638"/>
            <a:ext cx="3133901" cy="216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Word2Vec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40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Word2Vec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happening here?</a:t>
            </a:r>
          </a:p>
          <a:p>
            <a:pPr lvl="1"/>
            <a:r>
              <a:rPr lang="en-US" dirty="0" smtClean="0"/>
              <a:t>Algorithm has </a:t>
            </a:r>
            <a:r>
              <a:rPr lang="en-US" b="1" dirty="0" smtClean="0"/>
              <a:t>no semantic</a:t>
            </a:r>
            <a:r>
              <a:rPr lang="en-US" dirty="0" smtClean="0"/>
              <a:t> info (</a:t>
            </a:r>
            <a:r>
              <a:rPr lang="en-US" b="1" dirty="0" smtClean="0"/>
              <a:t>no meaning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But words with </a:t>
            </a:r>
            <a:r>
              <a:rPr lang="en-US" b="1" dirty="0" smtClean="0"/>
              <a:t>similar meaning</a:t>
            </a:r>
            <a:r>
              <a:rPr lang="en-US" dirty="0" smtClean="0"/>
              <a:t> are </a:t>
            </a:r>
            <a:r>
              <a:rPr lang="en-US" b="1" dirty="0" smtClean="0"/>
              <a:t>close</a:t>
            </a:r>
            <a:endParaRPr lang="en-US" dirty="0"/>
          </a:p>
          <a:p>
            <a:r>
              <a:rPr lang="en-US" dirty="0" smtClean="0"/>
              <a:t>Just by looking at the position of words in text</a:t>
            </a:r>
          </a:p>
          <a:p>
            <a:pPr lvl="1"/>
            <a:r>
              <a:rPr lang="en-US" dirty="0" smtClean="0"/>
              <a:t>Words with similar </a:t>
            </a:r>
            <a:r>
              <a:rPr lang="en-US" i="1" dirty="0" smtClean="0"/>
              <a:t>use</a:t>
            </a:r>
            <a:r>
              <a:rPr lang="en-US" dirty="0" smtClean="0"/>
              <a:t> appear in same positions with respect to other words</a:t>
            </a:r>
          </a:p>
          <a:p>
            <a:pPr lvl="1"/>
            <a:r>
              <a:rPr lang="en-US" dirty="0" smtClean="0"/>
              <a:t>Word2Vec captures </a:t>
            </a:r>
            <a:r>
              <a:rPr lang="en-US" i="1" dirty="0" smtClean="0"/>
              <a:t>some </a:t>
            </a:r>
            <a:r>
              <a:rPr lang="en-US" dirty="0" smtClean="0"/>
              <a:t>aspects of meaning</a:t>
            </a:r>
          </a:p>
          <a:p>
            <a:r>
              <a:rPr lang="en-US" dirty="0" smtClean="0"/>
              <a:t>Can we do something else with Word2Vec?</a:t>
            </a:r>
          </a:p>
        </p:txBody>
      </p:sp>
    </p:spTree>
    <p:extLst>
      <p:ext uri="{BB962C8B-B14F-4D97-AF65-F5344CB8AC3E}">
        <p14:creationId xmlns:p14="http://schemas.microsoft.com/office/powerpoint/2010/main" val="101787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Word2Vec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we do something else with Word2Vec?</a:t>
            </a:r>
          </a:p>
        </p:txBody>
      </p:sp>
      <p:cxnSp>
        <p:nvCxnSpPr>
          <p:cNvPr id="4" name="Connecteur droit avec flèche 3"/>
          <p:cNvCxnSpPr/>
          <p:nvPr/>
        </p:nvCxnSpPr>
        <p:spPr>
          <a:xfrm flipV="1">
            <a:off x="1066800" y="2362200"/>
            <a:ext cx="0" cy="3581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Connecteur droit avec flèche 4"/>
          <p:cNvCxnSpPr/>
          <p:nvPr/>
        </p:nvCxnSpPr>
        <p:spPr>
          <a:xfrm>
            <a:off x="1066800" y="5943600"/>
            <a:ext cx="5638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Ellipse 5"/>
          <p:cNvSpPr/>
          <p:nvPr/>
        </p:nvSpPr>
        <p:spPr>
          <a:xfrm>
            <a:off x="1295400" y="5029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llipse 6"/>
          <p:cNvSpPr/>
          <p:nvPr/>
        </p:nvSpPr>
        <p:spPr>
          <a:xfrm>
            <a:off x="2209800" y="2971800"/>
            <a:ext cx="152400" cy="152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/>
          <p:cNvSpPr txBox="1"/>
          <p:nvPr/>
        </p:nvSpPr>
        <p:spPr>
          <a:xfrm>
            <a:off x="1295400" y="51170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“Man”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2209800" y="27432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“Woman”</a:t>
            </a:r>
            <a:endParaRPr lang="en-US" dirty="0"/>
          </a:p>
        </p:txBody>
      </p:sp>
      <p:cxnSp>
        <p:nvCxnSpPr>
          <p:cNvPr id="13" name="Connecteur droit avec flèche 12"/>
          <p:cNvCxnSpPr>
            <a:stCxn id="6" idx="0"/>
            <a:endCxn id="7" idx="4"/>
          </p:cNvCxnSpPr>
          <p:nvPr/>
        </p:nvCxnSpPr>
        <p:spPr>
          <a:xfrm flipV="1">
            <a:off x="1371600" y="3124200"/>
            <a:ext cx="914400" cy="1905000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467100" y="4076700"/>
            <a:ext cx="3505200" cy="762000"/>
          </a:xfrm>
          <a:prstGeom prst="wedgeRectCallout">
            <a:avLst>
              <a:gd name="adj1" fmla="val -93355"/>
              <a:gd name="adj2" fmla="val -755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TRANSFORMATION THAT </a:t>
            </a:r>
            <a:br>
              <a:rPr lang="en-US" dirty="0" smtClean="0"/>
            </a:br>
            <a:r>
              <a:rPr lang="en-US" dirty="0" smtClean="0"/>
              <a:t>CAN BE COMPUTED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429000" y="3124200"/>
            <a:ext cx="3505200" cy="762000"/>
          </a:xfrm>
          <a:prstGeom prst="wedgeRectCallout">
            <a:avLst>
              <a:gd name="adj1" fmla="val -91529"/>
              <a:gd name="adj2" fmla="val 481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WOMAN - 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62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Word2Vec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we do something else with Word2Vec?</a:t>
            </a:r>
          </a:p>
        </p:txBody>
      </p:sp>
      <p:cxnSp>
        <p:nvCxnSpPr>
          <p:cNvPr id="4" name="Connecteur droit avec flèche 3"/>
          <p:cNvCxnSpPr/>
          <p:nvPr/>
        </p:nvCxnSpPr>
        <p:spPr>
          <a:xfrm flipV="1">
            <a:off x="1066800" y="2362200"/>
            <a:ext cx="0" cy="3581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Connecteur droit avec flèche 4"/>
          <p:cNvCxnSpPr/>
          <p:nvPr/>
        </p:nvCxnSpPr>
        <p:spPr>
          <a:xfrm>
            <a:off x="1066800" y="5943600"/>
            <a:ext cx="5638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Ellipse 5"/>
          <p:cNvSpPr/>
          <p:nvPr/>
        </p:nvSpPr>
        <p:spPr>
          <a:xfrm>
            <a:off x="1295400" y="5029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llipse 6"/>
          <p:cNvSpPr/>
          <p:nvPr/>
        </p:nvSpPr>
        <p:spPr>
          <a:xfrm>
            <a:off x="2209800" y="2971800"/>
            <a:ext cx="152400" cy="152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/>
          <p:cNvSpPr txBox="1"/>
          <p:nvPr/>
        </p:nvSpPr>
        <p:spPr>
          <a:xfrm>
            <a:off x="1295400" y="51170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“Man”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2209800" y="27432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“Woman”</a:t>
            </a:r>
            <a:endParaRPr lang="en-US" dirty="0"/>
          </a:p>
        </p:txBody>
      </p:sp>
      <p:cxnSp>
        <p:nvCxnSpPr>
          <p:cNvPr id="13" name="Connecteur droit avec flèche 12"/>
          <p:cNvCxnSpPr>
            <a:stCxn id="6" idx="0"/>
            <a:endCxn id="7" idx="4"/>
          </p:cNvCxnSpPr>
          <p:nvPr/>
        </p:nvCxnSpPr>
        <p:spPr>
          <a:xfrm flipV="1">
            <a:off x="1371600" y="3124200"/>
            <a:ext cx="914400" cy="1905000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572000" y="4648200"/>
            <a:ext cx="152400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/>
          <p:cNvSpPr txBox="1"/>
          <p:nvPr/>
        </p:nvSpPr>
        <p:spPr>
          <a:xfrm>
            <a:off x="4572000" y="47360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“King”</a:t>
            </a:r>
            <a:endParaRPr lang="en-US" dirty="0"/>
          </a:p>
        </p:txBody>
      </p:sp>
      <p:sp>
        <p:nvSpPr>
          <p:cNvPr id="16" name="Ellipse 15"/>
          <p:cNvSpPr/>
          <p:nvPr/>
        </p:nvSpPr>
        <p:spPr>
          <a:xfrm>
            <a:off x="5410200" y="2514600"/>
            <a:ext cx="152400" cy="152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16"/>
          <p:cNvSpPr txBox="1"/>
          <p:nvPr/>
        </p:nvSpPr>
        <p:spPr>
          <a:xfrm>
            <a:off x="5562600" y="22860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“Queen”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486400" y="4876800"/>
            <a:ext cx="3505200" cy="762000"/>
          </a:xfrm>
          <a:prstGeom prst="wedgeRectCallout">
            <a:avLst>
              <a:gd name="adj1" fmla="val -58659"/>
              <a:gd name="adj2" fmla="val -2051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MASCULINE -&gt; FEMININE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486400" y="2819400"/>
            <a:ext cx="3505200" cy="762000"/>
          </a:xfrm>
          <a:prstGeom prst="wedgeRectCallout">
            <a:avLst>
              <a:gd name="adj1" fmla="val -58398"/>
              <a:gd name="adj2" fmla="val 637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WOMAN – MAN + KING = QUEEN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2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.36667 -0.061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33" y="-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Word2Vec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think about this for a second</a:t>
            </a:r>
          </a:p>
          <a:p>
            <a:pPr lvl="1"/>
            <a:r>
              <a:rPr lang="en-US" dirty="0" smtClean="0"/>
              <a:t>No meaning inserted into the algorithm</a:t>
            </a:r>
          </a:p>
          <a:p>
            <a:pPr lvl="1"/>
            <a:r>
              <a:rPr lang="en-US" dirty="0" smtClean="0"/>
              <a:t>Words with similar meaning cluster together</a:t>
            </a:r>
          </a:p>
          <a:p>
            <a:pPr lvl="1"/>
            <a:r>
              <a:rPr lang="en-US" i="1" dirty="0" smtClean="0"/>
              <a:t>Mathematical </a:t>
            </a:r>
            <a:r>
              <a:rPr lang="en-US" dirty="0" smtClean="0"/>
              <a:t>transformations provide </a:t>
            </a:r>
            <a:r>
              <a:rPr lang="en-US" i="1" dirty="0" smtClean="0"/>
              <a:t>meaningful </a:t>
            </a:r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Ellipse 3"/>
          <p:cNvSpPr/>
          <p:nvPr/>
        </p:nvSpPr>
        <p:spPr>
          <a:xfrm>
            <a:off x="2971800" y="54864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llipse 4"/>
          <p:cNvSpPr/>
          <p:nvPr/>
        </p:nvSpPr>
        <p:spPr>
          <a:xfrm>
            <a:off x="4038600" y="4800600"/>
            <a:ext cx="152400" cy="152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/>
          <p:cNvSpPr txBox="1"/>
          <p:nvPr/>
        </p:nvSpPr>
        <p:spPr>
          <a:xfrm>
            <a:off x="2971800" y="55742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“Dog”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4038600" y="45720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“Puppy”</a:t>
            </a:r>
            <a:endParaRPr lang="en-US" dirty="0"/>
          </a:p>
        </p:txBody>
      </p:sp>
      <p:cxnSp>
        <p:nvCxnSpPr>
          <p:cNvPr id="8" name="Connecteur droit avec flèche 7"/>
          <p:cNvCxnSpPr>
            <a:stCxn id="4" idx="7"/>
            <a:endCxn id="5" idx="3"/>
          </p:cNvCxnSpPr>
          <p:nvPr/>
        </p:nvCxnSpPr>
        <p:spPr>
          <a:xfrm flipV="1">
            <a:off x="3101882" y="4930682"/>
            <a:ext cx="959036" cy="578036"/>
          </a:xfrm>
          <a:prstGeom prst="straightConnector1">
            <a:avLst/>
          </a:prstGeom>
          <a:ln w="571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/>
          <p:cNvSpPr/>
          <p:nvPr/>
        </p:nvSpPr>
        <p:spPr>
          <a:xfrm>
            <a:off x="4343400" y="6096000"/>
            <a:ext cx="152400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ZoneTexte 12"/>
          <p:cNvSpPr txBox="1"/>
          <p:nvPr/>
        </p:nvSpPr>
        <p:spPr>
          <a:xfrm>
            <a:off x="4343400" y="61838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“Cat”</a:t>
            </a:r>
            <a:endParaRPr lang="en-US" dirty="0"/>
          </a:p>
        </p:txBody>
      </p:sp>
      <p:sp>
        <p:nvSpPr>
          <p:cNvPr id="14" name="Ellipse 13"/>
          <p:cNvSpPr/>
          <p:nvPr/>
        </p:nvSpPr>
        <p:spPr>
          <a:xfrm>
            <a:off x="5562600" y="5334000"/>
            <a:ext cx="152400" cy="152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/>
          <p:cNvSpPr txBox="1"/>
          <p:nvPr/>
        </p:nvSpPr>
        <p:spPr>
          <a:xfrm>
            <a:off x="5715000" y="51054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“Kitten”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971800" y="4191000"/>
            <a:ext cx="2133600" cy="457200"/>
          </a:xfrm>
          <a:prstGeom prst="wedgeRectCallout">
            <a:avLst>
              <a:gd name="adj1" fmla="val -22119"/>
              <a:gd name="adj2" fmla="val 1765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PUPPY - DOG</a:t>
            </a:r>
            <a:endParaRPr lang="en-US" dirty="0"/>
          </a:p>
        </p:txBody>
      </p:sp>
      <p:sp>
        <p:nvSpPr>
          <p:cNvPr id="9" name="Parchemin horizontal 8"/>
          <p:cNvSpPr/>
          <p:nvPr/>
        </p:nvSpPr>
        <p:spPr>
          <a:xfrm>
            <a:off x="5410200" y="3886200"/>
            <a:ext cx="3276600" cy="1055132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DOG : PUPPY = CAT : 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0.15833 0.08333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17" y="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5" grpId="0"/>
      <p:bldP spid="16" grpId="0" animBg="1"/>
      <p:bldP spid="16" grpId="1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Word2Vec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www.tensorflow.org/images/linear-relationshi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" y="2057400"/>
            <a:ext cx="9139658" cy="320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33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Word2Vec</a:t>
            </a:r>
            <a:endParaRPr lang="en-US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Algorithms can now infer “some” </a:t>
            </a:r>
            <a:r>
              <a:rPr lang="en-US" i="1" dirty="0" smtClean="0"/>
              <a:t>meaning</a:t>
            </a:r>
            <a:endParaRPr lang="en-US" dirty="0" smtClean="0"/>
          </a:p>
          <a:p>
            <a:pPr lvl="1"/>
            <a:r>
              <a:rPr lang="en-US" dirty="0" smtClean="0"/>
              <a:t>Without having to teach “meaning of meaning”</a:t>
            </a:r>
          </a:p>
          <a:p>
            <a:pPr lvl="1"/>
            <a:r>
              <a:rPr lang="en-US" dirty="0" smtClean="0"/>
              <a:t>Doc2Vec, now classify similar documents!</a:t>
            </a:r>
            <a:endParaRPr lang="en-US" dirty="0"/>
          </a:p>
        </p:txBody>
      </p:sp>
      <p:pic>
        <p:nvPicPr>
          <p:cNvPr id="4" name="Picture 2" descr="Risultati immagini per robot reading a boo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563103"/>
            <a:ext cx="3851807" cy="25691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5" name="Rectangle 4"/>
          <p:cNvSpPr/>
          <p:nvPr/>
        </p:nvSpPr>
        <p:spPr>
          <a:xfrm>
            <a:off x="76200" y="3529575"/>
            <a:ext cx="4038600" cy="2033025"/>
          </a:xfrm>
          <a:prstGeom prst="wedgeRectCallout">
            <a:avLst>
              <a:gd name="adj1" fmla="val 117311"/>
              <a:gd name="adj2" fmla="val -2828"/>
            </a:avLst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th4nk y0u hum4n, n0w I und3rst4nd </a:t>
            </a:r>
            <a:r>
              <a:rPr lang="en-US" sz="2800" dirty="0" smtClean="0"/>
              <a:t>p03try</a:t>
            </a:r>
            <a:r>
              <a:rPr lang="en-US" sz="2800" dirty="0" smtClean="0"/>
              <a:t>, 4nd </a:t>
            </a:r>
            <a:r>
              <a:rPr lang="en-US" sz="2800" dirty="0" smtClean="0"/>
              <a:t>1T’S </a:t>
            </a:r>
            <a:r>
              <a:rPr lang="en-US" sz="2800" dirty="0" smtClean="0"/>
              <a:t>L44444M3.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7103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Word2Vec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Practical uses</a:t>
            </a:r>
          </a:p>
          <a:p>
            <a:pPr lvl="1"/>
            <a:r>
              <a:rPr lang="en-US" dirty="0" smtClean="0"/>
              <a:t>Twitter “sentiment analysis” (might get sarcasm)</a:t>
            </a:r>
          </a:p>
          <a:p>
            <a:pPr lvl="1"/>
            <a:r>
              <a:rPr lang="en-US" dirty="0" smtClean="0"/>
              <a:t>Recommend similar books/music (lyrics)</a:t>
            </a:r>
          </a:p>
          <a:p>
            <a:pPr lvl="1"/>
            <a:r>
              <a:rPr lang="en-US" dirty="0" smtClean="0"/>
              <a:t>Classify books into categories</a:t>
            </a:r>
          </a:p>
          <a:p>
            <a:pPr lvl="1"/>
            <a:r>
              <a:rPr lang="en-US" dirty="0" smtClean="0"/>
              <a:t>Improve automatic text generation</a:t>
            </a:r>
          </a:p>
          <a:p>
            <a:endParaRPr lang="en-US" dirty="0"/>
          </a:p>
          <a:p>
            <a:r>
              <a:rPr lang="en-US" dirty="0" smtClean="0"/>
              <a:t>Ready-to-use libraries</a:t>
            </a:r>
          </a:p>
          <a:p>
            <a:pPr lvl="1"/>
            <a:r>
              <a:rPr lang="en-US" b="1" dirty="0" err="1" smtClean="0"/>
              <a:t>gensim</a:t>
            </a:r>
            <a:r>
              <a:rPr lang="en-US" dirty="0" smtClean="0"/>
              <a:t> Python module has Word2Vec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5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Beyond Word2Vec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Lots of developments, complex </a:t>
            </a:r>
            <a:r>
              <a:rPr lang="en-US" dirty="0" err="1"/>
              <a:t>embeddings</a:t>
            </a:r>
            <a:endParaRPr lang="en-US" dirty="0"/>
          </a:p>
          <a:p>
            <a:pPr lvl="1"/>
            <a:r>
              <a:rPr lang="fr-FR" dirty="0" err="1"/>
              <a:t>ElMO</a:t>
            </a:r>
            <a:r>
              <a:rPr lang="fr-FR" dirty="0"/>
              <a:t>, BERT, </a:t>
            </a:r>
            <a:r>
              <a:rPr lang="en-US" dirty="0" err="1"/>
              <a:t>OpenAI’s</a:t>
            </a:r>
            <a:r>
              <a:rPr lang="en-US" dirty="0"/>
              <a:t> </a:t>
            </a:r>
            <a:r>
              <a:rPr lang="en-US" dirty="0" smtClean="0"/>
              <a:t>GPT-2</a:t>
            </a:r>
          </a:p>
          <a:p>
            <a:pPr lvl="1"/>
            <a:r>
              <a:rPr lang="en-US" dirty="0" smtClean="0"/>
              <a:t>Same words might have different meanings</a:t>
            </a:r>
          </a:p>
          <a:p>
            <a:pPr lvl="1"/>
            <a:r>
              <a:rPr lang="en-US" dirty="0" smtClean="0"/>
              <a:t>Try to also encode </a:t>
            </a:r>
            <a:r>
              <a:rPr lang="en-US" i="1" dirty="0" smtClean="0"/>
              <a:t>context </a:t>
            </a:r>
            <a:r>
              <a:rPr lang="en-US" dirty="0" smtClean="0"/>
              <a:t>of sentence</a:t>
            </a:r>
            <a:endParaRPr lang="en-US" dirty="0"/>
          </a:p>
          <a:p>
            <a:pPr lvl="1"/>
            <a:r>
              <a:rPr lang="it-IT" dirty="0"/>
              <a:t>Looks bad, but it’s INCREDIBLE (task really hard)</a:t>
            </a:r>
            <a:br>
              <a:rPr lang="it-IT" dirty="0"/>
            </a:br>
            <a:r>
              <a:rPr lang="fr-FR" dirty="0">
                <a:hlinkClick r:id="rId3"/>
              </a:rPr>
              <a:t>https://talktotransformer.com/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6154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Deep Painterly Harmonization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8925" y="1600200"/>
            <a:ext cx="85661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4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Embeddings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Project input in a (</a:t>
            </a:r>
            <a:r>
              <a:rPr lang="it-IT" b="1" dirty="0" smtClean="0"/>
              <a:t>meaningful</a:t>
            </a:r>
            <a:r>
              <a:rPr lang="it-IT" dirty="0" smtClean="0"/>
              <a:t>) vectorial space</a:t>
            </a:r>
          </a:p>
          <a:p>
            <a:r>
              <a:rPr lang="it-IT" dirty="0" smtClean="0"/>
              <a:t>Displacements and distances in this space have a </a:t>
            </a:r>
            <a:r>
              <a:rPr lang="it-IT" b="1" dirty="0" smtClean="0"/>
              <a:t>meaning</a:t>
            </a:r>
          </a:p>
          <a:p>
            <a:r>
              <a:rPr lang="it-IT" dirty="0" smtClean="0"/>
              <a:t>Mostly (but not only) used in Deep NNs</a:t>
            </a:r>
          </a:p>
          <a:p>
            <a:r>
              <a:rPr lang="it-IT" b="1" dirty="0" smtClean="0"/>
              <a:t>Building the vectorial space</a:t>
            </a:r>
            <a:r>
              <a:rPr lang="it-IT" dirty="0" smtClean="0"/>
              <a:t> is the hard part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292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Deep Painterly Harmonization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518" y="2286000"/>
            <a:ext cx="869496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4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Deep Painterly Harmonization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Also known as «style transfer», more recently</a:t>
            </a:r>
          </a:p>
          <a:p>
            <a:r>
              <a:rPr lang="it-IT" dirty="0" smtClean="0"/>
              <a:t>Train DNN (CNN) to classify painting stylization</a:t>
            </a:r>
            <a:endParaRPr lang="fr-FR" dirty="0"/>
          </a:p>
        </p:txBody>
      </p:sp>
      <p:pic>
        <p:nvPicPr>
          <p:cNvPr id="1026" name="Picture 2" descr="https://github.com/luanfujun/deep-painterly-harmonization/raw/master/data/3_targe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48000"/>
            <a:ext cx="2192111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github.com/luanfujun/deep-painterly-harmonization/raw/master/data/8_targ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048000"/>
            <a:ext cx="3546543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github.com/luanfujun/deep-painterly-harmonization/raw/master/data/15_targe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048000"/>
            <a:ext cx="2437039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09600" y="5715000"/>
            <a:ext cx="1752600" cy="411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Expressionism</a:t>
            </a:r>
          </a:p>
        </p:txBody>
      </p:sp>
      <p:sp>
        <p:nvSpPr>
          <p:cNvPr id="8" name="Rectangle 7"/>
          <p:cNvSpPr/>
          <p:nvPr/>
        </p:nvSpPr>
        <p:spPr>
          <a:xfrm>
            <a:off x="3753743" y="5715000"/>
            <a:ext cx="1735248" cy="4111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Pointillism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6880534" y="5715000"/>
            <a:ext cx="1735248" cy="41116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Realism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77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Risultati immagini per munch screa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76600" y="3472628"/>
            <a:ext cx="2362200" cy="285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Deep Painterly Harmonization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Use last two layers as embedding</a:t>
            </a:r>
          </a:p>
          <a:p>
            <a:r>
              <a:rPr lang="it-IT" dirty="0" smtClean="0"/>
              <a:t>Find position of photo in embedding</a:t>
            </a:r>
          </a:p>
          <a:p>
            <a:r>
              <a:rPr lang="it-IT" dirty="0" smtClean="0"/>
              <a:t>Move photo towards a painting, little by little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472628"/>
            <a:ext cx="2262188" cy="286352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72628"/>
            <a:ext cx="2262188" cy="2863529"/>
          </a:xfrm>
          <a:prstGeom prst="rect">
            <a:avLst/>
          </a:prstGeom>
        </p:spPr>
      </p:pic>
      <p:pic>
        <p:nvPicPr>
          <p:cNvPr id="2054" name="Picture 6" descr="Risultati immagini per giovanni squillero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6274" y="3655129"/>
            <a:ext cx="2249326" cy="265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18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EAs, Future </a:t>
            </a:r>
            <a:r>
              <a:rPr lang="it-IT" dirty="0" smtClean="0"/>
              <a:t>Research?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Exploring embeddings?</a:t>
            </a:r>
          </a:p>
          <a:p>
            <a:pPr lvl="1"/>
            <a:r>
              <a:rPr lang="it-IT" dirty="0" smtClean="0"/>
              <a:t>EAs are usually good at exploration</a:t>
            </a:r>
          </a:p>
          <a:p>
            <a:pPr lvl="1"/>
            <a:r>
              <a:rPr lang="it-IT" dirty="0" smtClean="0"/>
              <a:t>Fitness function?</a:t>
            </a:r>
          </a:p>
        </p:txBody>
      </p:sp>
      <p:pic>
        <p:nvPicPr>
          <p:cNvPr id="3074" name="Picture 2" descr="Risultati immagini per cat meme table painti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97391" y="3276600"/>
            <a:ext cx="6149219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Bulle ronde 3"/>
          <p:cNvSpPr/>
          <p:nvPr/>
        </p:nvSpPr>
        <p:spPr>
          <a:xfrm>
            <a:off x="76198" y="3276600"/>
            <a:ext cx="1752601" cy="1447800"/>
          </a:xfrm>
          <a:prstGeom prst="wedgeEllipseCallout">
            <a:avLst>
              <a:gd name="adj1" fmla="val 86167"/>
              <a:gd name="adj2" fmla="val 638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These ideas are too vague!</a:t>
            </a:r>
            <a:endParaRPr lang="fr-FR" dirty="0"/>
          </a:p>
        </p:txBody>
      </p:sp>
      <p:sp>
        <p:nvSpPr>
          <p:cNvPr id="6" name="Bulle ronde 5"/>
          <p:cNvSpPr/>
          <p:nvPr/>
        </p:nvSpPr>
        <p:spPr>
          <a:xfrm>
            <a:off x="7315201" y="2971800"/>
            <a:ext cx="1752600" cy="1447800"/>
          </a:xfrm>
          <a:prstGeom prst="wedgeEllipseCallout">
            <a:avLst>
              <a:gd name="adj1" fmla="val -79333"/>
              <a:gd name="adj2" fmla="val 6768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I know, I am not a specialist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82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Word2Vec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Turn words into vectors of numbers</a:t>
            </a:r>
          </a:p>
          <a:p>
            <a:pPr lvl="1"/>
            <a:r>
              <a:rPr lang="en-US" dirty="0" smtClean="0"/>
              <a:t>“Hello” -&gt; [0.2, 3.4, …, 1.1]</a:t>
            </a:r>
          </a:p>
          <a:p>
            <a:pPr lvl="1"/>
            <a:r>
              <a:rPr lang="en-US" dirty="0" smtClean="0"/>
              <a:t>Assign random high-dimensional vector to word</a:t>
            </a:r>
          </a:p>
          <a:p>
            <a:pPr lvl="1"/>
            <a:r>
              <a:rPr lang="en-US" dirty="0" smtClean="0"/>
              <a:t>Optimize, so that words that appear often nearby in text are close together in the vector space</a:t>
            </a:r>
            <a:endParaRPr lang="en-US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1066800" y="4495800"/>
            <a:ext cx="0" cy="1447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>
            <a:off x="1066800" y="5943600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Ellipse 7"/>
          <p:cNvSpPr/>
          <p:nvPr/>
        </p:nvSpPr>
        <p:spPr>
          <a:xfrm>
            <a:off x="1295400" y="55626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2133600" y="4800600"/>
            <a:ext cx="152400" cy="152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/>
          <p:cNvSpPr txBox="1"/>
          <p:nvPr/>
        </p:nvSpPr>
        <p:spPr>
          <a:xfrm>
            <a:off x="1295400" y="56504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“Good”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2133600" y="45720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“Morning”</a:t>
            </a:r>
            <a:endParaRPr lang="en-US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V="1">
            <a:off x="6096000" y="4495800"/>
            <a:ext cx="0" cy="1447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6096000" y="5943600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324600" y="55626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/>
          <p:cNvSpPr/>
          <p:nvPr/>
        </p:nvSpPr>
        <p:spPr>
          <a:xfrm>
            <a:off x="6477000" y="5257800"/>
            <a:ext cx="152400" cy="152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ZoneTexte 15"/>
          <p:cNvSpPr txBox="1"/>
          <p:nvPr/>
        </p:nvSpPr>
        <p:spPr>
          <a:xfrm>
            <a:off x="6324600" y="56504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“Good”</a:t>
            </a:r>
            <a:endParaRPr lang="en-US" dirty="0"/>
          </a:p>
        </p:txBody>
      </p:sp>
      <p:sp>
        <p:nvSpPr>
          <p:cNvPr id="17" name="ZoneTexte 16"/>
          <p:cNvSpPr txBox="1"/>
          <p:nvPr/>
        </p:nvSpPr>
        <p:spPr>
          <a:xfrm>
            <a:off x="6477000" y="50292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“Morning”</a:t>
            </a:r>
            <a:endParaRPr lang="en-US" dirty="0"/>
          </a:p>
        </p:txBody>
      </p:sp>
      <p:sp>
        <p:nvSpPr>
          <p:cNvPr id="18" name="Flèche droite 17"/>
          <p:cNvSpPr/>
          <p:nvPr/>
        </p:nvSpPr>
        <p:spPr>
          <a:xfrm>
            <a:off x="3657600" y="4941332"/>
            <a:ext cx="1905000" cy="77366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Optimize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29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Word2Vec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technique to Wikipedia text</a:t>
            </a:r>
          </a:p>
          <a:p>
            <a:r>
              <a:rPr lang="en-US" dirty="0" smtClean="0"/>
              <a:t>Analyze results with visualization (PCA-like)</a:t>
            </a:r>
          </a:p>
          <a:p>
            <a:r>
              <a:rPr lang="en-US" dirty="0" smtClean="0"/>
              <a:t>???</a:t>
            </a:r>
          </a:p>
          <a:p>
            <a:r>
              <a:rPr lang="en-US" dirty="0" smtClean="0"/>
              <a:t> </a:t>
            </a:r>
            <a:r>
              <a:rPr lang="en-US" strike="sngStrike" dirty="0" smtClean="0"/>
              <a:t>Profit</a:t>
            </a:r>
            <a:r>
              <a:rPr lang="en-US" strike="sngStrike" dirty="0"/>
              <a:t>!</a:t>
            </a:r>
            <a:r>
              <a:rPr lang="en-US" dirty="0"/>
              <a:t> </a:t>
            </a:r>
            <a:r>
              <a:rPr lang="en-US" b="1" dirty="0"/>
              <a:t>SCIENCE</a:t>
            </a:r>
            <a:r>
              <a:rPr lang="en-US" b="1" dirty="0" smtClean="0"/>
              <a:t>!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052" name="Picture 4" descr="Risultati immagini per mad scientist laugh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657600"/>
            <a:ext cx="4516954" cy="25447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59438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www.tensorflow.org/images/tsn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2" t="10080" r="12118" b="15693"/>
          <a:stretch/>
        </p:blipFill>
        <p:spPr bwMode="auto">
          <a:xfrm>
            <a:off x="1219200" y="0"/>
            <a:ext cx="6778037" cy="686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/>
          <p:cNvSpPr/>
          <p:nvPr/>
        </p:nvSpPr>
        <p:spPr>
          <a:xfrm>
            <a:off x="6019800" y="762000"/>
            <a:ext cx="1295400" cy="9144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637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www.tensorflow.org/images/tsn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23552" y="1417638"/>
            <a:ext cx="6296895" cy="223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3810000"/>
            <a:ext cx="8229600" cy="2316163"/>
          </a:xfrm>
        </p:spPr>
        <p:txBody>
          <a:bodyPr/>
          <a:lstStyle/>
          <a:p>
            <a:r>
              <a:rPr lang="en-US" dirty="0" smtClean="0"/>
              <a:t>“French”, “British”, “American”…</a:t>
            </a:r>
          </a:p>
          <a:p>
            <a:pPr lvl="1"/>
            <a:r>
              <a:rPr lang="en-US" dirty="0" smtClean="0"/>
              <a:t>Adjectives for nationality!</a:t>
            </a:r>
          </a:p>
          <a:p>
            <a:pPr lvl="1"/>
            <a:r>
              <a:rPr lang="en-US" dirty="0" smtClean="0"/>
              <a:t>Nearby, you have “languages”, “countries”</a:t>
            </a:r>
          </a:p>
          <a:p>
            <a:pPr lvl="1"/>
            <a:r>
              <a:rPr lang="en-US" dirty="0" smtClean="0"/>
              <a:t>Also, “England”, “Europe”, “International”, …</a:t>
            </a:r>
            <a:endParaRPr lang="en-US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Word2Vec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09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www.tensorflow.org/images/tsn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2" t="10080" r="12118" b="15693"/>
          <a:stretch/>
        </p:blipFill>
        <p:spPr bwMode="auto">
          <a:xfrm>
            <a:off x="1219200" y="0"/>
            <a:ext cx="6778037" cy="686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/>
          <p:cNvSpPr/>
          <p:nvPr/>
        </p:nvSpPr>
        <p:spPr>
          <a:xfrm>
            <a:off x="4608218" y="12192"/>
            <a:ext cx="1295400" cy="120700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95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3810000"/>
            <a:ext cx="8229600" cy="23161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“one”, “two”, “zero”, “seven”, “million”…</a:t>
            </a:r>
          </a:p>
          <a:p>
            <a:pPr lvl="1"/>
            <a:r>
              <a:rPr lang="en-US" dirty="0" smtClean="0"/>
              <a:t>Numbers, quantities</a:t>
            </a:r>
          </a:p>
          <a:p>
            <a:pPr lvl="1"/>
            <a:r>
              <a:rPr lang="en-US" dirty="0" smtClean="0"/>
              <a:t>Nearby, you have some units of measurement</a:t>
            </a:r>
          </a:p>
          <a:p>
            <a:pPr lvl="1"/>
            <a:r>
              <a:rPr lang="en-US" dirty="0" smtClean="0"/>
              <a:t>Also “</a:t>
            </a:r>
            <a:r>
              <a:rPr lang="en-US" dirty="0" err="1" smtClean="0"/>
              <a:t>th</a:t>
            </a:r>
            <a:r>
              <a:rPr lang="en-US" dirty="0" smtClean="0"/>
              <a:t>”, and “</a:t>
            </a:r>
            <a:r>
              <a:rPr lang="en-US" dirty="0" err="1" smtClean="0"/>
              <a:t>st</a:t>
            </a:r>
            <a:r>
              <a:rPr lang="en-US" dirty="0" smtClean="0"/>
              <a:t>”, as in 9-th, 1-st</a:t>
            </a:r>
          </a:p>
          <a:p>
            <a:pPr lvl="1"/>
            <a:r>
              <a:rPr lang="en-US" dirty="0" smtClean="0"/>
              <a:t>ISBN (guess usually appears nearby numbers!)</a:t>
            </a:r>
            <a:endParaRPr lang="en-US" dirty="0"/>
          </a:p>
        </p:txBody>
      </p:sp>
      <p:pic>
        <p:nvPicPr>
          <p:cNvPr id="4" name="Picture 2" descr="https://www.tensorflow.org/images/tsn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95668" y="1417638"/>
            <a:ext cx="1952663" cy="216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Word2Vec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55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www.tensorflow.org/images/tsn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2" t="10080" r="12118" b="15693"/>
          <a:stretch/>
        </p:blipFill>
        <p:spPr bwMode="auto">
          <a:xfrm>
            <a:off x="1219200" y="0"/>
            <a:ext cx="6778037" cy="686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/>
          <p:cNvSpPr/>
          <p:nvPr/>
        </p:nvSpPr>
        <p:spPr>
          <a:xfrm>
            <a:off x="3429000" y="5562600"/>
            <a:ext cx="1295400" cy="120700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0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2215</TotalTime>
  <Words>685</Words>
  <Application>Microsoft Office PowerPoint</Application>
  <PresentationFormat>Affichage à l'écran (4:3)</PresentationFormat>
  <Paragraphs>119</Paragraphs>
  <Slides>23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Embeddings</vt:lpstr>
      <vt:lpstr>Embeddings</vt:lpstr>
      <vt:lpstr>Word2Vec</vt:lpstr>
      <vt:lpstr>Word2Vec</vt:lpstr>
      <vt:lpstr>Présentation PowerPoint</vt:lpstr>
      <vt:lpstr>Word2Vec</vt:lpstr>
      <vt:lpstr>Présentation PowerPoint</vt:lpstr>
      <vt:lpstr>Word2Vec</vt:lpstr>
      <vt:lpstr>Présentation PowerPoint</vt:lpstr>
      <vt:lpstr>Word2Vec</vt:lpstr>
      <vt:lpstr>Word2Vec</vt:lpstr>
      <vt:lpstr>Word2Vec</vt:lpstr>
      <vt:lpstr>Word2Vec</vt:lpstr>
      <vt:lpstr>Word2Vec</vt:lpstr>
      <vt:lpstr>Word2Vec</vt:lpstr>
      <vt:lpstr>Word2Vec</vt:lpstr>
      <vt:lpstr>Word2Vec</vt:lpstr>
      <vt:lpstr>Beyond Word2Vec</vt:lpstr>
      <vt:lpstr>Deep Painterly Harmonization</vt:lpstr>
      <vt:lpstr>Deep Painterly Harmonization</vt:lpstr>
      <vt:lpstr>Deep Painterly Harmonization</vt:lpstr>
      <vt:lpstr>Deep Painterly Harmonization</vt:lpstr>
      <vt:lpstr>EAs, Future Research?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Learning:  Introduction and Pitfalls</dc:title>
  <dc:creator>alberto</dc:creator>
  <cp:lastModifiedBy>Alberto Tonda</cp:lastModifiedBy>
  <cp:revision>360</cp:revision>
  <dcterms:created xsi:type="dcterms:W3CDTF">2006-08-16T00:00:00Z</dcterms:created>
  <dcterms:modified xsi:type="dcterms:W3CDTF">2019-11-28T23:52:11Z</dcterms:modified>
</cp:coreProperties>
</file>